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067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  <a:srgbClr val="66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405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05D94-C1FB-2142-AF17-03F2DFE418C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4238" y="679450"/>
            <a:ext cx="2549525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BBB8-2313-DC4C-9B44-E13AFB06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BBB8-2313-DC4C-9B44-E13AFB065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6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CE15-AA23-4347-9CD2-7D5169F9AC0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5C66-5661-FB40-9418-5DEF99DD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lnbatts@auburn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737" y="287430"/>
            <a:ext cx="5922027" cy="830275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505" y="833898"/>
            <a:ext cx="2919246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576" y="2111171"/>
            <a:ext cx="3041427" cy="4288791"/>
          </a:xfrm>
          <a:prstGeom prst="rect">
            <a:avLst/>
          </a:prstGeom>
          <a:solidFill>
            <a:srgbClr val="FFFFFF"/>
          </a:solidFill>
          <a:ln w="53975" cap="rnd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8000"/>
                </a:solidFill>
                <a:latin typeface="HelloBubbleButt"/>
                <a:cs typeface="HelloBubbleButt"/>
              </a:rPr>
              <a:t>            </a:t>
            </a:r>
            <a:r>
              <a:rPr lang="en-US" sz="1600" b="1" u="sng" dirty="0">
                <a:solidFill>
                  <a:srgbClr val="008000"/>
                </a:solidFill>
                <a:latin typeface="HelloBubbleButt"/>
                <a:cs typeface="HelloBubbleButt"/>
              </a:rPr>
              <a:t>This Week:</a:t>
            </a:r>
            <a:endParaRPr lang="en-US" sz="900" b="1" u="sng" dirty="0">
              <a:solidFill>
                <a:srgbClr val="008000"/>
              </a:solidFill>
              <a:latin typeface="HelloBubbleButt"/>
              <a:cs typeface="HelloBubbleButt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KG Behind These Hazel Eyes"/>
                <a:cs typeface="KG Behind These Hazel Eyes"/>
              </a:rPr>
              <a:t>Reading</a:t>
            </a:r>
            <a:r>
              <a:rPr lang="en-US" sz="1400" dirty="0">
                <a:solidFill>
                  <a:schemeClr val="tx1"/>
                </a:solidFill>
                <a:latin typeface="HelloCutie"/>
                <a:cs typeface="HelloCutie"/>
              </a:rPr>
              <a:t>: </a:t>
            </a:r>
            <a:r>
              <a:rPr lang="en-US" sz="1400" i="1" dirty="0">
                <a:solidFill>
                  <a:schemeClr val="tx1"/>
                </a:solidFill>
                <a:latin typeface="HelloFickle"/>
                <a:cs typeface="HelloFickle"/>
              </a:rPr>
              <a:t>Poetry</a:t>
            </a:r>
          </a:p>
          <a:p>
            <a:r>
              <a:rPr lang="en-US" sz="1200" dirty="0">
                <a:solidFill>
                  <a:schemeClr val="tx1"/>
                </a:solidFill>
                <a:latin typeface="HelloBasic"/>
                <a:cs typeface="HelloBasic"/>
              </a:rPr>
              <a:t>This week we will read several poems and discuss what makes up a poem and how a poem is organized (lines and stanzas). Our phonics focus for this week is words with soft c and soft g. There will be a spelling test on Friday. </a:t>
            </a:r>
          </a:p>
          <a:p>
            <a:r>
              <a:rPr lang="en-US" sz="1600" b="1" dirty="0">
                <a:solidFill>
                  <a:schemeClr val="tx1"/>
                </a:solidFill>
                <a:latin typeface="KG Behind These Hazel Eyes"/>
                <a:cs typeface="KG Behind These Hazel Eyes"/>
              </a:rPr>
              <a:t>Math</a:t>
            </a:r>
            <a:r>
              <a:rPr lang="en-US" sz="1400" dirty="0">
                <a:solidFill>
                  <a:schemeClr val="tx1"/>
                </a:solidFill>
                <a:latin typeface="HelloCutie"/>
                <a:cs typeface="HelloCutie"/>
              </a:rPr>
              <a:t>: </a:t>
            </a:r>
            <a:r>
              <a:rPr lang="en-US" sz="1400" i="1" dirty="0">
                <a:solidFill>
                  <a:schemeClr val="tx1"/>
                </a:solidFill>
                <a:latin typeface="HelloFickle"/>
                <a:cs typeface="HelloFickle"/>
              </a:rPr>
              <a:t>Chapter 8 – Understand Fractions</a:t>
            </a:r>
          </a:p>
          <a:p>
            <a:r>
              <a:rPr lang="en-US" sz="1200" dirty="0">
                <a:solidFill>
                  <a:srgbClr val="000000"/>
                </a:solidFill>
                <a:latin typeface="HelloBasic"/>
                <a:cs typeface="HelloBasic"/>
              </a:rPr>
              <a:t>This week we will begin Chapter 8 which focuses on the basic concepts of how fractions work. </a:t>
            </a:r>
          </a:p>
          <a:p>
            <a:r>
              <a:rPr lang="en-US" sz="1600" b="1" dirty="0">
                <a:solidFill>
                  <a:schemeClr val="tx1"/>
                </a:solidFill>
                <a:latin typeface="KG Behind These Hazel Eyes"/>
                <a:cs typeface="KG Behind These Hazel Eyes"/>
              </a:rPr>
              <a:t>Language/Writing</a:t>
            </a:r>
            <a:r>
              <a:rPr lang="en-US" sz="1400" dirty="0">
                <a:solidFill>
                  <a:schemeClr val="tx1"/>
                </a:solidFill>
                <a:latin typeface="HelloCutie"/>
                <a:cs typeface="HelloCutie"/>
              </a:rPr>
              <a:t>:</a:t>
            </a:r>
            <a:r>
              <a:rPr lang="en-US" sz="1400" i="1" dirty="0">
                <a:solidFill>
                  <a:schemeClr val="tx1"/>
                </a:solidFill>
                <a:latin typeface="HelloFickle"/>
                <a:cs typeface="HelloFickle"/>
              </a:rPr>
              <a:t> Pronoun and Antecedent, Narrative Writing</a:t>
            </a:r>
          </a:p>
          <a:p>
            <a:r>
              <a:rPr lang="en-US" sz="1200" dirty="0">
                <a:solidFill>
                  <a:srgbClr val="000000"/>
                </a:solidFill>
                <a:latin typeface="HelloBasic"/>
                <a:cs typeface="HelloBasic"/>
              </a:rPr>
              <a:t>We will review what a pronoun is and how it needs to agree with its antecedent. We will also continue writing on our personal  narrative piece. </a:t>
            </a:r>
          </a:p>
          <a:p>
            <a:r>
              <a:rPr lang="en-US" sz="1600" b="1" dirty="0">
                <a:solidFill>
                  <a:schemeClr val="tx1"/>
                </a:solidFill>
                <a:latin typeface="KG Behind These Hazel Eyes"/>
                <a:cs typeface="KG Behind These Hazel Eyes"/>
              </a:rPr>
              <a:t>Science</a:t>
            </a:r>
            <a:r>
              <a:rPr lang="en-US" sz="1400" dirty="0">
                <a:solidFill>
                  <a:schemeClr val="tx1"/>
                </a:solidFill>
                <a:latin typeface="HelloCutie"/>
                <a:cs typeface="HelloCutie"/>
              </a:rPr>
              <a:t>: </a:t>
            </a:r>
            <a:r>
              <a:rPr lang="en-US" sz="1600" i="1" dirty="0">
                <a:solidFill>
                  <a:schemeClr val="tx1"/>
                </a:solidFill>
                <a:latin typeface="HelloFickle"/>
                <a:cs typeface="HelloFickle"/>
              </a:rPr>
              <a:t>Weather</a:t>
            </a:r>
          </a:p>
          <a:p>
            <a:r>
              <a:rPr lang="en-US" sz="1200" dirty="0">
                <a:solidFill>
                  <a:srgbClr val="000000"/>
                </a:solidFill>
                <a:latin typeface="HelloBasic"/>
                <a:cs typeface="HelloBasic"/>
              </a:rPr>
              <a:t>In science this week we will be researching different types of severe weather and natural disasters.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1505" y="447612"/>
            <a:ext cx="25764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G HAPPY Solid"/>
                <a:cs typeface="KG HAPPY Solid"/>
              </a:rPr>
              <a:t>       </a:t>
            </a:r>
            <a:r>
              <a:rPr lang="en-US" dirty="0">
                <a:solidFill>
                  <a:srgbClr val="0000FF"/>
                </a:solidFill>
                <a:latin typeface="KG HAPPY Solid"/>
                <a:cs typeface="KG HAPPY Solid"/>
              </a:rPr>
              <a:t>Mrs. Batts’</a:t>
            </a:r>
          </a:p>
          <a:p>
            <a:r>
              <a:rPr lang="en-US" dirty="0">
                <a:solidFill>
                  <a:srgbClr val="0000FF"/>
                </a:solidFill>
                <a:latin typeface="KG HAPPY Solid"/>
                <a:cs typeface="KG HAPPY Solid"/>
              </a:rPr>
              <a:t>         Weekly     </a:t>
            </a:r>
          </a:p>
          <a:p>
            <a:r>
              <a:rPr lang="en-US" dirty="0">
                <a:solidFill>
                  <a:srgbClr val="0000FF"/>
                </a:solidFill>
                <a:latin typeface="KG HAPPY Solid"/>
                <a:cs typeface="KG HAPPY Solid"/>
              </a:rPr>
              <a:t>      Newsletter</a:t>
            </a:r>
            <a:r>
              <a:rPr lang="en-US" sz="1400" dirty="0">
                <a:solidFill>
                  <a:srgbClr val="0000FF"/>
                </a:solidFill>
                <a:latin typeface="HelloFirstie"/>
                <a:cs typeface="HelloFirstie"/>
              </a:rPr>
              <a:t>             </a:t>
            </a:r>
          </a:p>
          <a:p>
            <a:r>
              <a:rPr lang="en-US" sz="1300" dirty="0">
                <a:latin typeface="HelloFirstie"/>
                <a:cs typeface="HelloFirstie"/>
              </a:rPr>
              <a:t>      January 27-31, 2020</a:t>
            </a:r>
          </a:p>
          <a:p>
            <a:r>
              <a:rPr lang="en-US" sz="1000" dirty="0">
                <a:latin typeface="HelloFirstie"/>
                <a:cs typeface="HelloFirstie"/>
              </a:rPr>
              <a:t>        </a:t>
            </a:r>
            <a:r>
              <a:rPr lang="en-US" sz="1000" dirty="0">
                <a:latin typeface="HelloFirstie"/>
                <a:cs typeface="HelloFirstie"/>
                <a:hlinkClick r:id="rId4"/>
              </a:rPr>
              <a:t>lnbatts@auburnschools.org</a:t>
            </a:r>
            <a:r>
              <a:rPr lang="en-US" sz="1000" dirty="0">
                <a:latin typeface="HelloFirstie"/>
                <a:cs typeface="HelloFirstie"/>
              </a:rPr>
              <a:t> </a:t>
            </a:r>
            <a:endParaRPr lang="en-US" sz="1000" dirty="0">
              <a:latin typeface="HelloCutie"/>
              <a:cs typeface="HelloCuti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6649" y="4947304"/>
            <a:ext cx="2542668" cy="1790509"/>
          </a:xfrm>
          <a:prstGeom prst="rect">
            <a:avLst/>
          </a:prstGeom>
          <a:solidFill>
            <a:srgbClr val="FFFFFF"/>
          </a:solidFill>
          <a:ln w="50800" cap="rnd" cmpd="sng">
            <a:solidFill>
              <a:srgbClr val="008000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8000"/>
                </a:solidFill>
                <a:latin typeface="HelloBubbleButt"/>
                <a:cs typeface="HelloBubbleButt"/>
              </a:rPr>
              <a:t>Homework:</a:t>
            </a:r>
          </a:p>
          <a:p>
            <a:r>
              <a:rPr lang="en-US" sz="1100" b="1" u="sng" dirty="0">
                <a:solidFill>
                  <a:schemeClr val="tx1"/>
                </a:solidFill>
                <a:latin typeface="HelloBasic"/>
                <a:cs typeface="HelloBasic"/>
              </a:rPr>
              <a:t>Monday</a:t>
            </a:r>
            <a:r>
              <a:rPr lang="en-US" sz="1100" dirty="0">
                <a:solidFill>
                  <a:schemeClr val="tx1"/>
                </a:solidFill>
                <a:latin typeface="HelloBasic"/>
                <a:cs typeface="HelloBasic"/>
              </a:rPr>
              <a:t>: Read 20 min., study spelling &amp; voc., math facts 10 min. </a:t>
            </a:r>
            <a:endParaRPr lang="en-US" sz="1100" b="1" u="sng" dirty="0">
              <a:solidFill>
                <a:schemeClr val="tx1"/>
              </a:solidFill>
              <a:latin typeface="HelloBasic"/>
              <a:cs typeface="HelloBasic"/>
            </a:endParaRPr>
          </a:p>
          <a:p>
            <a:r>
              <a:rPr lang="en-US" sz="1100" b="1" u="sng" dirty="0">
                <a:solidFill>
                  <a:schemeClr val="tx1"/>
                </a:solidFill>
                <a:latin typeface="HelloBasic"/>
                <a:cs typeface="HelloBasic"/>
              </a:rPr>
              <a:t>Tuesday</a:t>
            </a:r>
            <a:r>
              <a:rPr lang="en-US" sz="1100" b="1" dirty="0">
                <a:solidFill>
                  <a:schemeClr val="tx1"/>
                </a:solidFill>
                <a:latin typeface="HelloBasic"/>
                <a:cs typeface="HelloBasic"/>
              </a:rPr>
              <a:t>: </a:t>
            </a:r>
            <a:r>
              <a:rPr lang="en-US" sz="1100" dirty="0">
                <a:solidFill>
                  <a:schemeClr val="tx1"/>
                </a:solidFill>
                <a:latin typeface="HelloBasic"/>
                <a:cs typeface="HelloBasic"/>
              </a:rPr>
              <a:t>Read 20 min., study spelling &amp; voc., math facts 10 min. </a:t>
            </a:r>
            <a:endParaRPr lang="en-US" sz="1100" b="1" u="sng" dirty="0">
              <a:solidFill>
                <a:schemeClr val="tx1"/>
              </a:solidFill>
              <a:latin typeface="HelloBasic"/>
              <a:cs typeface="HelloBasic"/>
            </a:endParaRPr>
          </a:p>
          <a:p>
            <a:r>
              <a:rPr lang="en-US" sz="1100" b="1" u="sng" dirty="0">
                <a:solidFill>
                  <a:schemeClr val="tx1"/>
                </a:solidFill>
                <a:latin typeface="HelloBasic"/>
                <a:cs typeface="HelloBasic"/>
              </a:rPr>
              <a:t>Wednesday</a:t>
            </a:r>
            <a:r>
              <a:rPr lang="en-US" sz="1100" dirty="0">
                <a:solidFill>
                  <a:schemeClr val="tx1"/>
                </a:solidFill>
                <a:latin typeface="HelloBasic"/>
                <a:cs typeface="HelloBasic"/>
              </a:rPr>
              <a:t>: Read 20 min., study spelling &amp; voc., math facts 10 min. </a:t>
            </a:r>
            <a:endParaRPr lang="en-US" sz="1100" b="1" u="sng" dirty="0">
              <a:solidFill>
                <a:schemeClr val="tx1"/>
              </a:solidFill>
              <a:latin typeface="HelloBasic"/>
              <a:cs typeface="HelloBasic"/>
            </a:endParaRPr>
          </a:p>
          <a:p>
            <a:r>
              <a:rPr lang="en-US" sz="1100" b="1" u="sng" dirty="0">
                <a:solidFill>
                  <a:schemeClr val="tx1"/>
                </a:solidFill>
                <a:latin typeface="HelloBasic"/>
                <a:cs typeface="HelloBasic"/>
              </a:rPr>
              <a:t>Thursday</a:t>
            </a:r>
            <a:r>
              <a:rPr lang="en-US" sz="1100" dirty="0">
                <a:solidFill>
                  <a:schemeClr val="tx1"/>
                </a:solidFill>
                <a:latin typeface="HelloBasic"/>
                <a:cs typeface="HelloBasic"/>
              </a:rPr>
              <a:t>: Read 20 min., study spelling &amp; voc., math facts 10 min. </a:t>
            </a:r>
            <a:endParaRPr lang="en-US" sz="1100" b="1" u="sng" dirty="0">
              <a:solidFill>
                <a:schemeClr val="tx1"/>
              </a:solidFill>
              <a:latin typeface="HelloBasic"/>
              <a:cs typeface="HelloBasic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LLElementary2"/>
                <a:cs typeface="LLElementary2"/>
              </a:rPr>
              <a:t>**</a:t>
            </a:r>
            <a:r>
              <a:rPr lang="en-US" sz="900" dirty="0">
                <a:solidFill>
                  <a:schemeClr val="tx1"/>
                </a:solidFill>
                <a:latin typeface="HelloBasic"/>
                <a:cs typeface="HelloBasic"/>
              </a:rPr>
              <a:t>Please review and sign planners </a:t>
            </a:r>
            <a:r>
              <a:rPr lang="en-US" sz="900" dirty="0">
                <a:solidFill>
                  <a:srgbClr val="000000"/>
                </a:solidFill>
                <a:latin typeface="HelloBasic"/>
                <a:cs typeface="HelloBasic"/>
              </a:rPr>
              <a:t>each night!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9" y="2033658"/>
            <a:ext cx="2835115" cy="2861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787292" y="2373057"/>
            <a:ext cx="2453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rgbClr val="0000FF"/>
                </a:solidFill>
                <a:latin typeface="HelloBubbleButt"/>
                <a:cs typeface="HelloBubbleButt"/>
              </a:rPr>
              <a:t>Vocabulary:</a:t>
            </a:r>
          </a:p>
          <a:p>
            <a:r>
              <a:rPr lang="en-US" sz="1600" b="1" u="sng" dirty="0">
                <a:solidFill>
                  <a:srgbClr val="000000"/>
                </a:solidFill>
                <a:latin typeface="HelloBasic"/>
                <a:cs typeface="HelloBasic"/>
              </a:rPr>
              <a:t>pounce</a:t>
            </a:r>
            <a:r>
              <a:rPr lang="en-US" sz="1600" dirty="0">
                <a:solidFill>
                  <a:srgbClr val="000000"/>
                </a:solidFill>
                <a:latin typeface="HelloBasic"/>
                <a:cs typeface="HelloBasic"/>
              </a:rPr>
              <a:t>: to leap at and surprise</a:t>
            </a:r>
          </a:p>
          <a:p>
            <a:r>
              <a:rPr lang="en-US" sz="1600" b="1" u="sng" dirty="0">
                <a:solidFill>
                  <a:srgbClr val="000000"/>
                </a:solidFill>
                <a:latin typeface="HelloBasic"/>
                <a:cs typeface="HelloBasic"/>
              </a:rPr>
              <a:t>scarce</a:t>
            </a:r>
            <a:r>
              <a:rPr lang="en-US" sz="1600" dirty="0">
                <a:solidFill>
                  <a:srgbClr val="000000"/>
                </a:solidFill>
                <a:latin typeface="HelloBasic"/>
                <a:cs typeface="HelloBasic"/>
              </a:rPr>
              <a:t>: few in number</a:t>
            </a:r>
          </a:p>
          <a:p>
            <a:r>
              <a:rPr lang="en-US" sz="1600" b="1" u="sng" dirty="0">
                <a:solidFill>
                  <a:srgbClr val="000000"/>
                </a:solidFill>
                <a:latin typeface="HelloBasic"/>
                <a:cs typeface="HelloBasic"/>
              </a:rPr>
              <a:t>briskly</a:t>
            </a:r>
            <a:r>
              <a:rPr lang="en-US" sz="1600" dirty="0">
                <a:solidFill>
                  <a:srgbClr val="000000"/>
                </a:solidFill>
                <a:latin typeface="HelloBasic"/>
                <a:cs typeface="HelloBasic"/>
              </a:rPr>
              <a:t>: quickly</a:t>
            </a:r>
          </a:p>
          <a:p>
            <a:r>
              <a:rPr lang="en-US" sz="1600" b="1" u="sng" dirty="0">
                <a:solidFill>
                  <a:srgbClr val="000000"/>
                </a:solidFill>
                <a:latin typeface="HelloBasic"/>
                <a:cs typeface="HelloBasic"/>
              </a:rPr>
              <a:t>edible</a:t>
            </a:r>
            <a:r>
              <a:rPr lang="en-US" sz="1600" dirty="0">
                <a:solidFill>
                  <a:srgbClr val="000000"/>
                </a:solidFill>
                <a:latin typeface="HelloBasic"/>
                <a:cs typeface="HelloBasic"/>
              </a:rPr>
              <a:t>: safe to be eaten</a:t>
            </a:r>
          </a:p>
          <a:p>
            <a:r>
              <a:rPr lang="en-US" sz="1600" b="1" u="sng" dirty="0">
                <a:solidFill>
                  <a:srgbClr val="000000"/>
                </a:solidFill>
                <a:latin typeface="HelloBasic"/>
                <a:cs typeface="HelloBasic"/>
              </a:rPr>
              <a:t>tolerate</a:t>
            </a:r>
            <a:r>
              <a:rPr lang="en-US" sz="1600" dirty="0">
                <a:solidFill>
                  <a:srgbClr val="000000"/>
                </a:solidFill>
                <a:latin typeface="HelloBasic"/>
                <a:cs typeface="HelloBasic"/>
              </a:rPr>
              <a:t>: to put up with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1111" y="6861976"/>
            <a:ext cx="2913744" cy="1618949"/>
          </a:xfrm>
          <a:prstGeom prst="rect">
            <a:avLst/>
          </a:prstGeom>
          <a:noFill/>
          <a:ln w="50800" cap="rnd" cmpd="sng">
            <a:solidFill>
              <a:srgbClr val="FF0000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  <a:latin typeface="HelloBubbleButt"/>
                <a:cs typeface="HelloBubbleButt"/>
              </a:rPr>
              <a:t>Spelling Words:</a:t>
            </a:r>
          </a:p>
          <a:p>
            <a:r>
              <a:rPr lang="en-US" sz="1100" dirty="0">
                <a:solidFill>
                  <a:srgbClr val="000000"/>
                </a:solidFill>
                <a:latin typeface="KG Corner of the Sky"/>
                <a:cs typeface="KG Corner of the Sky"/>
              </a:rPr>
              <a:t>  placed           dice	    	 cents</a:t>
            </a:r>
          </a:p>
          <a:p>
            <a:r>
              <a:rPr lang="en-US" sz="1100" dirty="0">
                <a:solidFill>
                  <a:srgbClr val="000000"/>
                </a:solidFill>
                <a:latin typeface="KG Corner of the Sky"/>
                <a:cs typeface="KG Corner of the Sky"/>
              </a:rPr>
              <a:t>  price	    	space	     	officer</a:t>
            </a:r>
          </a:p>
          <a:p>
            <a:r>
              <a:rPr lang="en-US" sz="1100" dirty="0">
                <a:solidFill>
                  <a:srgbClr val="000000"/>
                </a:solidFill>
                <a:latin typeface="KG Corner of the Sky"/>
                <a:cs typeface="KG Corner of the Sky"/>
              </a:rPr>
              <a:t>  citizen           gym	  	 giant</a:t>
            </a:r>
          </a:p>
          <a:p>
            <a:r>
              <a:rPr lang="en-US" sz="1100" dirty="0">
                <a:solidFill>
                  <a:srgbClr val="000000"/>
                </a:solidFill>
                <a:latin typeface="KG Corner of the Sky"/>
                <a:cs typeface="KG Corner of the Sky"/>
              </a:rPr>
              <a:t>  change	message   	  pages</a:t>
            </a:r>
          </a:p>
          <a:p>
            <a:r>
              <a:rPr lang="en-US" sz="1100" dirty="0">
                <a:solidFill>
                  <a:srgbClr val="000000"/>
                </a:solidFill>
                <a:latin typeface="KG Corner of the Sky"/>
                <a:cs typeface="KG Corner of the Sky"/>
              </a:rPr>
              <a:t>  cabbage         gently	   	  magic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202B1-1115-DC4A-8C6D-80FB3918A8DF}"/>
              </a:ext>
            </a:extLst>
          </p:cNvPr>
          <p:cNvSpPr/>
          <p:nvPr/>
        </p:nvSpPr>
        <p:spPr>
          <a:xfrm>
            <a:off x="610576" y="6737813"/>
            <a:ext cx="2699696" cy="887757"/>
          </a:xfrm>
          <a:prstGeom prst="rect">
            <a:avLst/>
          </a:prstGeom>
          <a:solidFill>
            <a:srgbClr val="FFFFFF"/>
          </a:solidFill>
          <a:ln w="50800" cap="rnd" cmpd="sng">
            <a:solidFill>
              <a:srgbClr val="0000FF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FF"/>
                </a:solidFill>
                <a:latin typeface="HelloBubbleButt"/>
                <a:cs typeface="HelloBubbleButt"/>
              </a:rPr>
              <a:t>Important Dates:</a:t>
            </a:r>
            <a:r>
              <a:rPr lang="en-US" sz="1200" dirty="0">
                <a:solidFill>
                  <a:srgbClr val="000000"/>
                </a:solidFill>
                <a:latin typeface="HelloBasic"/>
                <a:cs typeface="HelloBasic"/>
              </a:rPr>
              <a:t> </a:t>
            </a:r>
            <a:endParaRPr lang="en-US" sz="1200" b="1" u="sng" dirty="0">
              <a:solidFill>
                <a:srgbClr val="000000"/>
              </a:solidFill>
              <a:latin typeface="HelloBasic"/>
              <a:cs typeface="HelloBasic"/>
            </a:endParaRPr>
          </a:p>
          <a:p>
            <a:r>
              <a:rPr lang="en-US" sz="1200" b="1" u="sng" dirty="0">
                <a:solidFill>
                  <a:srgbClr val="000000"/>
                </a:solidFill>
                <a:latin typeface="HelloBasic"/>
                <a:cs typeface="HelloBasic"/>
              </a:rPr>
              <a:t>January 31</a:t>
            </a:r>
            <a:r>
              <a:rPr lang="en-US" sz="1200" dirty="0">
                <a:solidFill>
                  <a:srgbClr val="000000"/>
                </a:solidFill>
                <a:latin typeface="HelloBasic"/>
                <a:cs typeface="HelloBasic"/>
              </a:rPr>
              <a:t> – Author Cassie Beasley visits OES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E2FD0-FEAF-F04D-A21D-11CFCC983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02" y="184618"/>
            <a:ext cx="2007807" cy="1588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75D9A-1601-DB48-8EDD-74003E2C6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702" y="239968"/>
            <a:ext cx="1584635" cy="1755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EAA66E-382F-7249-871D-0DE67BB1E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6506" y="7794224"/>
            <a:ext cx="1067836" cy="8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319</Words>
  <Application>Microsoft Macintosh PowerPoint</Application>
  <PresentationFormat>On-screen Show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HelloBasic</vt:lpstr>
      <vt:lpstr>HelloBubbleButt</vt:lpstr>
      <vt:lpstr>HelloCutie</vt:lpstr>
      <vt:lpstr>HelloFickle</vt:lpstr>
      <vt:lpstr>HelloFirstie</vt:lpstr>
      <vt:lpstr>KG Behind These Hazel Eyes</vt:lpstr>
      <vt:lpstr>KG Corner of the Sky</vt:lpstr>
      <vt:lpstr>KG HAPPY Solid</vt:lpstr>
      <vt:lpstr>LLElementary2</vt:lpstr>
      <vt:lpstr>Office Theme</vt:lpstr>
      <vt:lpstr>PowerPoint Presentation</vt:lpstr>
    </vt:vector>
  </TitlesOfParts>
  <Company>Auburn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Knorr</dc:creator>
  <cp:lastModifiedBy>Microsoft Office User</cp:lastModifiedBy>
  <cp:revision>193</cp:revision>
  <cp:lastPrinted>2020-01-27T17:51:19Z</cp:lastPrinted>
  <dcterms:created xsi:type="dcterms:W3CDTF">2016-08-08T01:42:31Z</dcterms:created>
  <dcterms:modified xsi:type="dcterms:W3CDTF">2020-01-28T15:13:23Z</dcterms:modified>
</cp:coreProperties>
</file>